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1" r:id="rId4"/>
    <p:sldId id="293" r:id="rId5"/>
    <p:sldId id="275" r:id="rId6"/>
    <p:sldId id="312" r:id="rId7"/>
    <p:sldId id="294" r:id="rId8"/>
    <p:sldId id="308" r:id="rId9"/>
    <p:sldId id="330" r:id="rId10"/>
    <p:sldId id="314" r:id="rId11"/>
    <p:sldId id="315" r:id="rId12"/>
    <p:sldId id="331" r:id="rId13"/>
    <p:sldId id="324" r:id="rId14"/>
    <p:sldId id="323" r:id="rId15"/>
    <p:sldId id="322" r:id="rId16"/>
    <p:sldId id="309" r:id="rId17"/>
    <p:sldId id="332" r:id="rId18"/>
    <p:sldId id="296" r:id="rId19"/>
    <p:sldId id="326" r:id="rId20"/>
    <p:sldId id="333" r:id="rId21"/>
    <p:sldId id="334" r:id="rId22"/>
    <p:sldId id="320" r:id="rId23"/>
    <p:sldId id="325" r:id="rId24"/>
    <p:sldId id="289" r:id="rId25"/>
    <p:sldId id="287" r:id="rId26"/>
    <p:sldId id="321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88214" autoAdjust="0"/>
  </p:normalViewPr>
  <p:slideViewPr>
    <p:cSldViewPr snapToGrid="0">
      <p:cViewPr varScale="1">
        <p:scale>
          <a:sx n="77" d="100"/>
          <a:sy n="77" d="100"/>
        </p:scale>
        <p:origin x="91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6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5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5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6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0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5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5"/>
      <dgm:spPr>
        <a:ln>
          <a:noFill/>
        </a:ln>
      </dgm:spPr>
    </dgm:pt>
    <dgm:pt modelId="{032E0966-F86B-4BBD-BE80-8FAB861AF0E8}" type="pres">
      <dgm:prSet presAssocID="{096A9AF0-0DAE-4EB3-B448-4501DA034F4A}" presName="Ellipse" presStyleLbl="fgAcc1" presStyleIdx="2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0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5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2" presStyleCnt="5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3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4" presStyleCnt="10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2" presStyleCnt="5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3" presStyleCnt="5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4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6" presStyleCnt="10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3" presStyleCnt="5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4" presStyleCnt="5"/>
      <dgm:spPr/>
    </dgm:pt>
    <dgm:pt modelId="{F7277C6D-7FD6-4F7E-866E-00073DD563A3}" type="pres">
      <dgm:prSet presAssocID="{37D1793D-2FB3-4FB5-9EF6-66C01F34B2CB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8" presStyleCnt="10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3" destOrd="0" parTransId="{45F6D312-A686-491E-95E3-EFB9640CC472}" sibTransId="{AB2787E4-2A8B-428D-A4AE-2B14DCFFC4E7}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4" destOrd="0" parTransId="{7188E327-1DA0-4162-B4DF-0E318D3FD78E}" sibTransId="{08FB9DE7-234A-4794-B6F4-4BE046F83E44}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D6B6EE8-3813-4EF1-BFEC-C005A3326D63}" srcId="{63085546-7C7C-4B3E-ABEB-2669F1A65FB2}" destId="{CA6B1BA0-B2FC-48AD-8EDA-F4AAA4AF2782}" srcOrd="2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07DA9BDD-D756-4F29-80E5-7856AC99F270}" type="presParOf" srcId="{46A6B157-7198-41C4-9D25-C4F8885F1B6F}" destId="{B744CD57-FD23-4E62-9589-4CAC57B034E9}" srcOrd="4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5" destOrd="0" presId="urn:microsoft.com/office/officeart/2017/3/layout/DropPinTimeline"/>
    <dgm:cxn modelId="{2E35C8AB-C54E-4DE6-98F2-126D8B12CA35}" type="presParOf" srcId="{46A6B157-7198-41C4-9D25-C4F8885F1B6F}" destId="{A1AE2BC4-A99C-4DD3-A84D-EB3461D18287}" srcOrd="6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7" destOrd="0" presId="urn:microsoft.com/office/officeart/2017/3/layout/DropPinTimeline"/>
    <dgm:cxn modelId="{CBF5D664-DF69-498C-9373-4EE3C348D312}" type="presParOf" srcId="{46A6B157-7198-41C4-9D25-C4F8885F1B6F}" destId="{66DC8E18-B007-4285-8E95-5CDD4D5237DB}" srcOrd="8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169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3483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8443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8443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8443" y="266700"/>
        <a:ext cx="3201826" cy="277368"/>
      </dsp:txXfrm>
    </dsp:sp>
    <dsp:sp modelId="{4F322B1B-F357-4BCD-BF34-8A0D705A1CE7}">
      <dsp:nvSpPr>
        <dsp:cNvPr id="0" name=""/>
        <dsp:cNvSpPr/>
      </dsp:nvSpPr>
      <dsp:spPr>
        <a:xfrm>
          <a:off x="139759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4796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96634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988128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2203088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34084-406C-48D5-88FE-7226282DBC49}">
      <dsp:nvSpPr>
        <dsp:cNvPr id="0" name=""/>
        <dsp:cNvSpPr/>
      </dsp:nvSpPr>
      <dsp:spPr>
        <a:xfrm>
          <a:off x="2203088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203088" y="2122932"/>
        <a:ext cx="3201826" cy="277368"/>
      </dsp:txXfrm>
    </dsp:sp>
    <dsp:sp modelId="{33168228-1414-4AAF-B7E5-C08A80BBB2F1}">
      <dsp:nvSpPr>
        <dsp:cNvPr id="0" name=""/>
        <dsp:cNvSpPr/>
      </dsp:nvSpPr>
      <dsp:spPr>
        <a:xfrm>
          <a:off x="2064404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203944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8100000">
          <a:off x="389098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3912773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12773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412773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127734" y="266700"/>
        <a:ext cx="3201826" cy="277368"/>
      </dsp:txXfrm>
    </dsp:sp>
    <dsp:sp modelId="{4B9F5909-A57C-4893-9C8A-D5960FE9BE37}">
      <dsp:nvSpPr>
        <dsp:cNvPr id="0" name=""/>
        <dsp:cNvSpPr/>
      </dsp:nvSpPr>
      <dsp:spPr>
        <a:xfrm>
          <a:off x="3989050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39640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18900000">
          <a:off x="581563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837419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52379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6052379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6052379" y="2122932"/>
        <a:ext cx="3201826" cy="277368"/>
      </dsp:txXfrm>
    </dsp:sp>
    <dsp:sp modelId="{4F41BF23-550C-4E7F-977E-3D22E3AF7B51}">
      <dsp:nvSpPr>
        <dsp:cNvPr id="0" name=""/>
        <dsp:cNvSpPr/>
      </dsp:nvSpPr>
      <dsp:spPr>
        <a:xfrm>
          <a:off x="5913695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88732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8100000">
          <a:off x="7740276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7762064" y="329107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97702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97702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977024" y="266700"/>
        <a:ext cx="3201826" cy="277368"/>
      </dsp:txXfrm>
    </dsp:sp>
    <dsp:sp modelId="{BE6DA257-8264-46F2-A4C1-450C4EB96F0C}">
      <dsp:nvSpPr>
        <dsp:cNvPr id="0" name=""/>
        <dsp:cNvSpPr/>
      </dsp:nvSpPr>
      <dsp:spPr>
        <a:xfrm>
          <a:off x="7838340" y="544068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81337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Em lựa</a:t>
            </a:r>
            <a:r>
              <a:rPr lang="vi-VN" baseline="0" dirty="0"/>
              <a:t> chọn xây dựng hệ thống quản lý sách điện tử trên nền tảng website theo mô hình Client-Server.</a:t>
            </a:r>
          </a:p>
          <a:p>
            <a:r>
              <a:rPr lang="vi-VN" baseline="0" dirty="0"/>
              <a:t>Người dùng sẽ thông qua trình duyệt web để tương tác với server.</a:t>
            </a:r>
          </a:p>
          <a:p>
            <a:r>
              <a:rPr lang="vi-VN" baseline="0" dirty="0"/>
              <a:t>Phía server em xây dựng các API để xử lý nhưng yêu cầu từ phía người dùng.</a:t>
            </a:r>
          </a:p>
          <a:p>
            <a:r>
              <a:rPr lang="vi-VN" baseline="0" dirty="0"/>
              <a:t>Dữ liệu của hệ thống được lưu trữ tại 2 nơi là CSDL và Blockchain.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5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3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thể:\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c</a:t>
            </a:r>
            <a:r>
              <a:rPr lang="vi-VN"/>
              <a:t>ơ</a:t>
            </a:r>
            <a:r>
              <a:rPr lang="en-US"/>
              <a:t> bản – báo chí,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Phát triển ứng dụng đa nền tảng multimedia đáp ứng chức năng ch</a:t>
            </a:r>
            <a:r>
              <a:rPr lang="vi-VN"/>
              <a:t>ơ</a:t>
            </a:r>
            <a:r>
              <a:rPr lang="en-US"/>
              <a:t>i nhạc và video</a:t>
            </a:r>
          </a:p>
          <a:p>
            <a:pPr marL="171450" indent="-171450">
              <a:buFontTx/>
              <a:buChar char="-"/>
            </a:pPr>
            <a:r>
              <a:rPr lang="en-US"/>
              <a:t>Áp dụng mô hình thiết kế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Phát triển ứng dụng đa nền tảng multimedia đáp ứng chức năng ch</a:t>
            </a:r>
            <a:r>
              <a:rPr lang="vi-VN"/>
              <a:t>ơ</a:t>
            </a:r>
            <a:r>
              <a:rPr lang="en-US"/>
              <a:t>i nhạc và video</a:t>
            </a:r>
          </a:p>
          <a:p>
            <a:pPr marL="171450" indent="-171450">
              <a:buFontTx/>
              <a:buChar char="-"/>
            </a:pPr>
            <a:r>
              <a:rPr lang="en-US"/>
              <a:t>Áp dụng mô hình thiết kế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9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1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jpeg"/><Relationship Id="rId4" Type="http://schemas.openxmlformats.org/officeDocument/2006/relationships/diagramData" Target="../diagrams/data1.xml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cs typeface="Arial" panose="020B0604020202020204" pitchFamily="34" charset="0"/>
              </a:rPr>
              <a:t>THIẾT KẾ VÀ PHÁT TRIỂN PHẦN MỀM</a:t>
            </a:r>
            <a:r>
              <a:rPr lang="en-US" sz="2800" b="1">
                <a:cs typeface="Arial" panose="020B0604020202020204" pitchFamily="34" charset="0"/>
              </a:rPr>
              <a:t> </a:t>
            </a:r>
            <a:r>
              <a:rPr lang="vi-VN" sz="2800" b="1">
                <a:cs typeface="Arial" panose="020B0604020202020204" pitchFamily="34" charset="0"/>
              </a:rPr>
              <a:t>ỨNG DỤNG ĐA PHƯƠNG TIỆN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6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731640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7E406-DCBF-4D80-AB07-4122BC1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60" y="1107332"/>
            <a:ext cx="7937680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70" y="646331"/>
            <a:ext cx="8396660" cy="58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DAFA348-CE18-447D-9A6C-EB4439A01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976E8A8-60F5-421D-AC7D-165F4E4F97A8}"/>
              </a:ext>
            </a:extLst>
          </p:cNvPr>
          <p:cNvSpPr txBox="1"/>
          <p:nvPr/>
        </p:nvSpPr>
        <p:spPr>
          <a:xfrm>
            <a:off x="849614" y="20170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CBA42D-D966-4EEA-B27F-E7519997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62" y="1374470"/>
            <a:ext cx="7419475" cy="4109060"/>
          </a:xfrm>
          <a:prstGeom prst="rect">
            <a:avLst/>
          </a:prstGeom>
        </p:spPr>
      </p:pic>
      <p:sp>
        <p:nvSpPr>
          <p:cNvPr id="18" name="Hộp Văn bản 4">
            <a:extLst>
              <a:ext uri="{FF2B5EF4-FFF2-40B4-BE49-F238E27FC236}">
                <a16:creationId xmlns:a16="http://schemas.microsoft.com/office/drawing/2014/main" id="{4A919C06-7D4C-483D-B703-5B7DDB8DFE4A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141040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2C1FE94-3B41-4636-8C1D-00DDAE037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5DC15C8-36E9-486F-B986-F45D44F2AE6F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/>
              <a:t>Giải pháp thực hiện</a:t>
            </a:r>
            <a:endParaRPr lang="en-US" sz="3600" b="1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3C36BE-C98E-40F7-8B7D-20E72F6EC07B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1B8BF-4A03-4E7D-934D-22F4ADA9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3" y="1992226"/>
            <a:ext cx="5154267" cy="284752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7E8233C-F99C-4938-97C8-BAE128D4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317" y="1992226"/>
            <a:ext cx="5146631" cy="2847521"/>
          </a:xfrm>
          <a:prstGeom prst="rect">
            <a:avLst/>
          </a:prstGeom>
        </p:spPr>
      </p:pic>
      <p:sp>
        <p:nvSpPr>
          <p:cNvPr id="75" name="Hộp Văn bản 2">
            <a:extLst>
              <a:ext uri="{FF2B5EF4-FFF2-40B4-BE49-F238E27FC236}">
                <a16:creationId xmlns:a16="http://schemas.microsoft.com/office/drawing/2014/main" id="{96BF5328-97BB-48A8-977B-897046061232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8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2C1FE94-3B41-4636-8C1D-00DDAE037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5DC15C8-36E9-486F-B986-F45D44F2AE6F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/>
              <a:t>Giải pháp thực hiện</a:t>
            </a:r>
            <a:endParaRPr lang="en-US" sz="3600" b="1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3C36BE-C98E-40F7-8B7D-20E72F6EC07B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75" name="Hộp Văn bản 2">
            <a:extLst>
              <a:ext uri="{FF2B5EF4-FFF2-40B4-BE49-F238E27FC236}">
                <a16:creationId xmlns:a16="http://schemas.microsoft.com/office/drawing/2014/main" id="{96BF5328-97BB-48A8-977B-897046061232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A511A-E493-4C9D-AD5D-AA13A99C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8" y="1793567"/>
            <a:ext cx="5177592" cy="3008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62D72-8A3C-4481-9FE4-E4A8F26B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65" y="1891192"/>
            <a:ext cx="5322531" cy="29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1859594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1859595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1859595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1859596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9CE903C-4F6D-4C02-92B8-9F57C0BD15D9}"/>
              </a:ext>
            </a:extLst>
          </p:cNvPr>
          <p:cNvSpPr txBox="1"/>
          <p:nvPr/>
        </p:nvSpPr>
        <p:spPr>
          <a:xfrm>
            <a:off x="1059661" y="1085520"/>
            <a:ext cx="27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: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F3FEEA-5FA8-4364-9695-42E1923FEFCE}"/>
              </a:ext>
            </a:extLst>
          </p:cNvPr>
          <p:cNvSpPr txBox="1"/>
          <p:nvPr/>
        </p:nvSpPr>
        <p:spPr>
          <a:xfrm>
            <a:off x="1360130" y="1742964"/>
            <a:ext cx="9623685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về c</a:t>
            </a:r>
            <a:r>
              <a:rPr lang="vi-VN" sz="2400"/>
              <a:t>ơ</a:t>
            </a:r>
            <a:r>
              <a:rPr lang="en-US" sz="2400"/>
              <a:t> bản đáp ứng đủ yêu cầu sử dụng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Giao diện ứng </a:t>
            </a:r>
            <a:r>
              <a:rPr lang="vi-VN" sz="2400"/>
              <a:t>dụng dễ </a:t>
            </a:r>
            <a:r>
              <a:rPr lang="vi-VN" sz="2400" dirty="0"/>
              <a:t>sử dụng, thân thiện với người </a:t>
            </a:r>
            <a:r>
              <a:rPr lang="vi-VN" sz="2400"/>
              <a:t>dùng.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Ứng dụng phản hồi t</a:t>
            </a:r>
            <a:r>
              <a:rPr lang="vi-VN" sz="2400"/>
              <a:t>ư</a:t>
            </a:r>
            <a:r>
              <a:rPr lang="en-US" sz="2400"/>
              <a:t>ơng tác từ ng</a:t>
            </a:r>
            <a:r>
              <a:rPr lang="vi-VN" sz="2400"/>
              <a:t>ư</a:t>
            </a:r>
            <a:r>
              <a:rPr lang="en-US" sz="2400"/>
              <a:t>ời dùng nhanh nhạy.</a:t>
            </a:r>
            <a:endParaRPr lang="vi-VN" sz="24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16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Xây dựng thành công ứng dụng, đáp ưng hầu hết các yêu cầu chức năng được đề 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Áp dụng mô hình thiết kế MVC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một vài yêu cầu chưa được đáp ứng hoàn chỉnh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9913740" cy="3901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46797-88BC-42BB-A9E3-79EB23A72893}"/>
              </a:ext>
            </a:extLst>
          </p:cNvPr>
          <p:cNvSpPr txBox="1"/>
          <p:nvPr/>
        </p:nvSpPr>
        <p:spPr>
          <a:xfrm>
            <a:off x="271696" y="242823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en-US" sz="3600" b="1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pic>
        <p:nvPicPr>
          <p:cNvPr id="1026" name="Picture 2" descr="Multimedia Icon Set 70 free icons (SVG, EPS, PSD, PNG files)">
            <a:extLst>
              <a:ext uri="{FF2B5EF4-FFF2-40B4-BE49-F238E27FC236}">
                <a16:creationId xmlns:a16="http://schemas.microsoft.com/office/drawing/2014/main" id="{F06EE598-B66A-43C8-A419-80766462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61999"/>
            <a:ext cx="1951028" cy="18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973489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C0BF-CC61-4140-A372-B5A72B95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4" y="3429000"/>
            <a:ext cx="1319212" cy="8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12" y="5102072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063318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29" y="5054684"/>
            <a:ext cx="804862" cy="9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13" y="5177554"/>
            <a:ext cx="1266750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4" y="2980210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0ED37-775A-43F6-B161-9FB78C0EE74B}"/>
              </a:ext>
            </a:extLst>
          </p:cNvPr>
          <p:cNvSpPr txBox="1"/>
          <p:nvPr/>
        </p:nvSpPr>
        <p:spPr>
          <a:xfrm>
            <a:off x="3552825" y="1417372"/>
            <a:ext cx="254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MULTIMEDIA</a:t>
            </a:r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4E44113-9DBC-4E8A-9C83-F75FD3AEE6AC}"/>
              </a:ext>
            </a:extLst>
          </p:cNvPr>
          <p:cNvSpPr txBox="1"/>
          <p:nvPr/>
        </p:nvSpPr>
        <p:spPr>
          <a:xfrm>
            <a:off x="579528" y="450176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en-US" sz="3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E8313A-C9CA-4A8F-98B2-31F3E266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826292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16E61-8727-443F-B3AB-A4DD30A49B45}"/>
              </a:ext>
            </a:extLst>
          </p:cNvPr>
          <p:cNvSpPr txBox="1"/>
          <p:nvPr/>
        </p:nvSpPr>
        <p:spPr>
          <a:xfrm>
            <a:off x="4619625" y="1303072"/>
            <a:ext cx="29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Kĩ năng thiết kế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856D97-292C-46FA-AA58-E4E54430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2650204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16BB1A2-2F77-4E64-9E36-F34A00B6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03285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9DAD060-6DC5-44AA-9458-20B39AF8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4075597"/>
            <a:ext cx="5795962" cy="191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C330AB-C265-4CA8-A681-29E4B6FE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54" y="2409654"/>
            <a:ext cx="2038691" cy="203869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E80184E-3F21-4A8D-8952-47FEBFED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18" y="1167603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me | Windows Blog">
            <a:extLst>
              <a:ext uri="{FF2B5EF4-FFF2-40B4-BE49-F238E27FC236}">
                <a16:creationId xmlns:a16="http://schemas.microsoft.com/office/drawing/2014/main" id="{FF1CC34D-7EB8-4DE2-982E-90F454F47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11" y="10638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inux Archives - STACKJAVA">
            <a:extLst>
              <a:ext uri="{FF2B5EF4-FFF2-40B4-BE49-F238E27FC236}">
                <a16:creationId xmlns:a16="http://schemas.microsoft.com/office/drawing/2014/main" id="{D24A0216-727C-4B8E-9FCF-EBD34A66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56" y="4719171"/>
            <a:ext cx="1272460" cy="12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os Android Icon Png Clip Art Free - Ios And Android Icons Transparent PNG  - 614x284 - Free Download on NicePNG">
            <a:extLst>
              <a:ext uri="{FF2B5EF4-FFF2-40B4-BE49-F238E27FC236}">
                <a16:creationId xmlns:a16="http://schemas.microsoft.com/office/drawing/2014/main" id="{0C427273-4FFB-4D5C-AF25-DCF5BFA4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02" y="4719171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FFF52-55B1-4134-8D2F-8B3C8C312949}"/>
              </a:ext>
            </a:extLst>
          </p:cNvPr>
          <p:cNvSpPr/>
          <p:nvPr/>
        </p:nvSpPr>
        <p:spPr>
          <a:xfrm rot="19755230">
            <a:off x="6717671" y="2260183"/>
            <a:ext cx="2021164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4619378-883F-41D6-8E38-D6D896D31A50}"/>
              </a:ext>
            </a:extLst>
          </p:cNvPr>
          <p:cNvSpPr/>
          <p:nvPr/>
        </p:nvSpPr>
        <p:spPr>
          <a:xfrm rot="1191827">
            <a:off x="6810750" y="3898882"/>
            <a:ext cx="2413567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07D3388-D44C-4843-A6FF-0210B36B744C}"/>
              </a:ext>
            </a:extLst>
          </p:cNvPr>
          <p:cNvSpPr/>
          <p:nvPr/>
        </p:nvSpPr>
        <p:spPr>
          <a:xfrm rot="9083810">
            <a:off x="3197660" y="4114376"/>
            <a:ext cx="1973694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ED206F-40C0-4C1A-88CB-A1272CF6AD37}"/>
              </a:ext>
            </a:extLst>
          </p:cNvPr>
          <p:cNvSpPr/>
          <p:nvPr/>
        </p:nvSpPr>
        <p:spPr>
          <a:xfrm rot="12636509">
            <a:off x="3364989" y="1987857"/>
            <a:ext cx="2036618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B5DCA6-9567-4BC2-A194-AAA80484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86" y="2050129"/>
            <a:ext cx="4057739" cy="24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d man with red exclamation marks above his head over white background - ,  #AFFILIATE, #exclamation, #red, #man, #marks #AD | 배경화면, 느낌표, 사진">
            <a:extLst>
              <a:ext uri="{FF2B5EF4-FFF2-40B4-BE49-F238E27FC236}">
                <a16:creationId xmlns:a16="http://schemas.microsoft.com/office/drawing/2014/main" id="{06DFBCB8-F87F-4868-B303-E49EBFE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30" y="2184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8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5326</TotalTime>
  <Words>996</Words>
  <Application>Microsoft Office PowerPoint</Application>
  <PresentationFormat>Widescreen</PresentationFormat>
  <Paragraphs>156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</cp:lastModifiedBy>
  <cp:revision>241</cp:revision>
  <dcterms:created xsi:type="dcterms:W3CDTF">2018-06-03T08:51:05Z</dcterms:created>
  <dcterms:modified xsi:type="dcterms:W3CDTF">2021-01-10T07:59:10Z</dcterms:modified>
</cp:coreProperties>
</file>